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4660"/>
  </p:normalViewPr>
  <p:slideViewPr>
    <p:cSldViewPr>
      <p:cViewPr varScale="1">
        <p:scale>
          <a:sx n="68" d="100"/>
          <a:sy n="68" d="100"/>
        </p:scale>
        <p:origin x="-14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1505E2-8E4A-418A-938F-6792D42E6AE0}" type="datetimeFigureOut">
              <a:rPr lang="en-US" smtClean="0"/>
              <a:t>6/6/2012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8D1A99-C019-4787-A267-AA99B2D546E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07116-5071-4028-8589-67A24D9FAC87}" type="datetimeFigureOut">
              <a:rPr lang="en-US" smtClean="0"/>
              <a:t>6/6/2012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894FD8A-7C4F-4B8E-99E9-98D5BE40308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07116-5071-4028-8589-67A24D9FAC87}" type="datetimeFigureOut">
              <a:rPr lang="en-US" smtClean="0"/>
              <a:t>6/6/2012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4FD8A-7C4F-4B8E-99E9-98D5BE40308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0894FD8A-7C4F-4B8E-99E9-98D5BE40308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07116-5071-4028-8589-67A24D9FAC87}" type="datetimeFigureOut">
              <a:rPr lang="en-US" smtClean="0"/>
              <a:t>6/6/2012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07116-5071-4028-8589-67A24D9FAC87}" type="datetimeFigureOut">
              <a:rPr lang="en-US" smtClean="0"/>
              <a:t>6/6/2012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0894FD8A-7C4F-4B8E-99E9-98D5BE40308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07116-5071-4028-8589-67A24D9FAC87}" type="datetimeFigureOut">
              <a:rPr lang="en-US" smtClean="0"/>
              <a:t>6/6/2012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894FD8A-7C4F-4B8E-99E9-98D5BE40308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96707116-5071-4028-8589-67A24D9FAC87}" type="datetimeFigureOut">
              <a:rPr lang="en-US" smtClean="0"/>
              <a:t>6/6/2012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4FD8A-7C4F-4B8E-99E9-98D5BE40308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07116-5071-4028-8589-67A24D9FAC87}" type="datetimeFigureOut">
              <a:rPr lang="en-US" smtClean="0"/>
              <a:t>6/6/2012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0894FD8A-7C4F-4B8E-99E9-98D5BE40308E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07116-5071-4028-8589-67A24D9FAC87}" type="datetimeFigureOut">
              <a:rPr lang="en-US" smtClean="0"/>
              <a:t>6/6/2012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0894FD8A-7C4F-4B8E-99E9-98D5BE4030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07116-5071-4028-8589-67A24D9FAC87}" type="datetimeFigureOut">
              <a:rPr lang="en-US" smtClean="0"/>
              <a:t>6/6/2012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894FD8A-7C4F-4B8E-99E9-98D5BE4030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894FD8A-7C4F-4B8E-99E9-98D5BE40308E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07116-5071-4028-8589-67A24D9FAC87}" type="datetimeFigureOut">
              <a:rPr lang="en-US" smtClean="0"/>
              <a:t>6/6/2012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0894FD8A-7C4F-4B8E-99E9-98D5BE40308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96707116-5071-4028-8589-67A24D9FAC87}" type="datetimeFigureOut">
              <a:rPr lang="en-US" smtClean="0"/>
              <a:t>6/6/2012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96707116-5071-4028-8589-67A24D9FAC87}" type="datetimeFigureOut">
              <a:rPr lang="en-US" smtClean="0"/>
              <a:t>6/6/2012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894FD8A-7C4F-4B8E-99E9-98D5BE40308E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620688"/>
            <a:ext cx="7772400" cy="122488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Parallel Search Algorithm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03848" y="2996952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By: </a:t>
            </a:r>
            <a:r>
              <a:rPr lang="en-US" dirty="0" err="1" smtClean="0"/>
              <a:t>Mehdi</a:t>
            </a:r>
            <a:r>
              <a:rPr lang="en-US" dirty="0" smtClean="0"/>
              <a:t>  </a:t>
            </a:r>
            <a:r>
              <a:rPr lang="en-US" dirty="0" err="1" smtClean="0"/>
              <a:t>Amini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347864" y="3861048"/>
            <a:ext cx="20882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Spring   2012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35696" y="4797152"/>
            <a:ext cx="59766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Isfahan  University  Of   Technology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534400" cy="758952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Sequential Depth first Search:</a:t>
            </a:r>
            <a:endParaRPr lang="en-US" dirty="0"/>
          </a:p>
        </p:txBody>
      </p:sp>
      <p:pic>
        <p:nvPicPr>
          <p:cNvPr id="6" name="Content Placeholder 5" descr="Untitled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79512" y="1628800"/>
            <a:ext cx="8784976" cy="511256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Sequential Best First Search: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This approach Of search we have some knowledge about problem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this Approach we want to find optimum Solution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What does knowledge mean?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Sequential Best First Search: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Check each node ,Is it a goal node? if not expand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this approach which node should be expanded?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987824" y="2708920"/>
            <a:ext cx="936104" cy="720080"/>
          </a:xfrm>
          <a:prstGeom prst="ellipse">
            <a:avLst/>
          </a:prstGeom>
          <a:solidFill>
            <a:schemeClr val="bg1">
              <a:lumMod val="65000"/>
            </a:schemeClr>
          </a:solidFill>
          <a:ln w="254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4932040" y="3861048"/>
            <a:ext cx="936104" cy="720080"/>
          </a:xfrm>
          <a:prstGeom prst="ellipse">
            <a:avLst/>
          </a:prstGeom>
          <a:solidFill>
            <a:schemeClr val="bg1">
              <a:lumMod val="65000"/>
            </a:schemeClr>
          </a:solidFill>
          <a:ln w="254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1259632" y="3933056"/>
            <a:ext cx="936104" cy="720080"/>
          </a:xfrm>
          <a:prstGeom prst="ellipse">
            <a:avLst/>
          </a:prstGeom>
          <a:solidFill>
            <a:schemeClr val="bg1">
              <a:lumMod val="65000"/>
            </a:schemeClr>
          </a:solidFill>
          <a:ln w="254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987824" y="3933056"/>
            <a:ext cx="936104" cy="720080"/>
          </a:xfrm>
          <a:prstGeom prst="ellipse">
            <a:avLst/>
          </a:prstGeom>
          <a:solidFill>
            <a:schemeClr val="bg1">
              <a:lumMod val="65000"/>
            </a:schemeClr>
          </a:solidFill>
          <a:ln w="254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2123728" y="5589240"/>
            <a:ext cx="936104" cy="720080"/>
          </a:xfrm>
          <a:prstGeom prst="ellipse">
            <a:avLst/>
          </a:prstGeom>
          <a:solidFill>
            <a:schemeClr val="bg1">
              <a:lumMod val="65000"/>
            </a:schemeClr>
          </a:solidFill>
          <a:ln w="254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0" name="Straight Connector 9"/>
          <p:cNvCxnSpPr>
            <a:stCxn id="4" idx="3"/>
            <a:endCxn id="6" idx="7"/>
          </p:cNvCxnSpPr>
          <p:nvPr/>
        </p:nvCxnSpPr>
        <p:spPr>
          <a:xfrm flipH="1">
            <a:off x="2058647" y="3323547"/>
            <a:ext cx="1066266" cy="714962"/>
          </a:xfrm>
          <a:prstGeom prst="line">
            <a:avLst/>
          </a:prstGeom>
          <a:ln w="25400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4" idx="4"/>
            <a:endCxn id="7" idx="0"/>
          </p:cNvCxnSpPr>
          <p:nvPr/>
        </p:nvCxnSpPr>
        <p:spPr>
          <a:xfrm>
            <a:off x="3455876" y="3429000"/>
            <a:ext cx="0" cy="504056"/>
          </a:xfrm>
          <a:prstGeom prst="line">
            <a:avLst/>
          </a:prstGeom>
          <a:ln w="25400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4" idx="5"/>
            <a:endCxn id="5" idx="1"/>
          </p:cNvCxnSpPr>
          <p:nvPr/>
        </p:nvCxnSpPr>
        <p:spPr>
          <a:xfrm>
            <a:off x="3786839" y="3323547"/>
            <a:ext cx="1282290" cy="642954"/>
          </a:xfrm>
          <a:prstGeom prst="line">
            <a:avLst/>
          </a:prstGeom>
          <a:ln w="25400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endCxn id="8" idx="0"/>
          </p:cNvCxnSpPr>
          <p:nvPr/>
        </p:nvCxnSpPr>
        <p:spPr>
          <a:xfrm flipH="1">
            <a:off x="2591780" y="4653136"/>
            <a:ext cx="612068" cy="936104"/>
          </a:xfrm>
          <a:prstGeom prst="line">
            <a:avLst/>
          </a:prstGeom>
          <a:ln w="25400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3347864" y="5589240"/>
            <a:ext cx="936104" cy="720080"/>
          </a:xfrm>
          <a:prstGeom prst="ellipse">
            <a:avLst/>
          </a:prstGeom>
          <a:solidFill>
            <a:schemeClr val="bg1">
              <a:lumMod val="65000"/>
            </a:schemeClr>
          </a:solidFill>
          <a:ln w="254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21" name="Straight Connector 20"/>
          <p:cNvCxnSpPr>
            <a:stCxn id="7" idx="4"/>
            <a:endCxn id="19" idx="0"/>
          </p:cNvCxnSpPr>
          <p:nvPr/>
        </p:nvCxnSpPr>
        <p:spPr>
          <a:xfrm>
            <a:off x="3455876" y="4653136"/>
            <a:ext cx="360040" cy="936104"/>
          </a:xfrm>
          <a:prstGeom prst="line">
            <a:avLst/>
          </a:prstGeom>
          <a:ln w="25400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611560" y="407707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539552" y="4221088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100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3923928" y="4077072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80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5940152" y="4077072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90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Sequential Best First Search: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Our algorithm to solve the problem optimally is A*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problem that we want to find a path between two point the knowledge is :f(n)=g(n)+h(n)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g(n):real cost of path between initial node to n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h(n):estimation of smallest path between n and goal node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Sequential Best First Search:</a:t>
            </a:r>
            <a:endParaRPr lang="en-US" dirty="0"/>
          </a:p>
        </p:txBody>
      </p:sp>
      <p:cxnSp>
        <p:nvCxnSpPr>
          <p:cNvPr id="6" name="Straight Connector 5"/>
          <p:cNvCxnSpPr>
            <a:endCxn id="19" idx="7"/>
          </p:cNvCxnSpPr>
          <p:nvPr/>
        </p:nvCxnSpPr>
        <p:spPr>
          <a:xfrm flipH="1">
            <a:off x="1654616" y="1916832"/>
            <a:ext cx="1765256" cy="1019711"/>
          </a:xfrm>
          <a:prstGeom prst="line">
            <a:avLst/>
          </a:prstGeom>
          <a:ln w="2222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067944" y="2204864"/>
            <a:ext cx="0" cy="720080"/>
          </a:xfrm>
          <a:prstGeom prst="line">
            <a:avLst/>
          </a:prstGeom>
          <a:ln w="2222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endCxn id="15" idx="0"/>
          </p:cNvCxnSpPr>
          <p:nvPr/>
        </p:nvCxnSpPr>
        <p:spPr>
          <a:xfrm>
            <a:off x="4427984" y="1916832"/>
            <a:ext cx="3600400" cy="864096"/>
          </a:xfrm>
          <a:prstGeom prst="line">
            <a:avLst/>
          </a:prstGeom>
          <a:ln w="2222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3275856" y="2852936"/>
            <a:ext cx="1800200" cy="792088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sibiu</a:t>
            </a:r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7236296" y="2780928"/>
            <a:ext cx="1584176" cy="69837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Zerind</a:t>
            </a:r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3419872" y="1340768"/>
            <a:ext cx="1008112" cy="91440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Arad</a:t>
            </a:r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179512" y="2802632"/>
            <a:ext cx="1728192" cy="91440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Timisoara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1979712" y="1556792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366=0+366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419872" y="3789040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393=140+253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415808" y="3501008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449=75+374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Right Arrow 28"/>
          <p:cNvSpPr/>
          <p:nvPr/>
        </p:nvSpPr>
        <p:spPr>
          <a:xfrm flipH="1">
            <a:off x="5076056" y="2996952"/>
            <a:ext cx="504056" cy="432048"/>
          </a:xfrm>
          <a:prstGeom prst="rightArrow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3419872" y="4869160"/>
            <a:ext cx="1440160" cy="91440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Fagaras</a:t>
            </a:r>
            <a:endParaRPr lang="en-US" dirty="0"/>
          </a:p>
        </p:txBody>
      </p:sp>
      <p:sp>
        <p:nvSpPr>
          <p:cNvPr id="45" name="Oval 44"/>
          <p:cNvSpPr/>
          <p:nvPr/>
        </p:nvSpPr>
        <p:spPr>
          <a:xfrm>
            <a:off x="5148064" y="4797152"/>
            <a:ext cx="1440160" cy="91440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Oradea</a:t>
            </a:r>
            <a:endParaRPr lang="en-US" dirty="0"/>
          </a:p>
        </p:txBody>
      </p:sp>
      <p:sp>
        <p:nvSpPr>
          <p:cNvPr id="46" name="Oval 45"/>
          <p:cNvSpPr/>
          <p:nvPr/>
        </p:nvSpPr>
        <p:spPr>
          <a:xfrm>
            <a:off x="683568" y="4653136"/>
            <a:ext cx="1152128" cy="91440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Arad</a:t>
            </a:r>
            <a:endParaRPr lang="en-US" dirty="0"/>
          </a:p>
        </p:txBody>
      </p:sp>
      <p:sp>
        <p:nvSpPr>
          <p:cNvPr id="47" name="Oval 46"/>
          <p:cNvSpPr/>
          <p:nvPr/>
        </p:nvSpPr>
        <p:spPr>
          <a:xfrm>
            <a:off x="7164288" y="4653136"/>
            <a:ext cx="1872208" cy="91440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Riminicun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179512" y="3717032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447=118+329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0" name="Straight Connector 49"/>
          <p:cNvCxnSpPr>
            <a:stCxn id="12" idx="2"/>
            <a:endCxn id="46" idx="7"/>
          </p:cNvCxnSpPr>
          <p:nvPr/>
        </p:nvCxnSpPr>
        <p:spPr>
          <a:xfrm flipH="1">
            <a:off x="1666971" y="3248980"/>
            <a:ext cx="1608885" cy="1538067"/>
          </a:xfrm>
          <a:prstGeom prst="line">
            <a:avLst/>
          </a:prstGeom>
          <a:ln w="2222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12" idx="4"/>
          </p:cNvCxnSpPr>
          <p:nvPr/>
        </p:nvCxnSpPr>
        <p:spPr>
          <a:xfrm flipH="1">
            <a:off x="4139952" y="3645024"/>
            <a:ext cx="36004" cy="1224136"/>
          </a:xfrm>
          <a:prstGeom prst="line">
            <a:avLst/>
          </a:prstGeom>
          <a:ln w="2222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stCxn id="45" idx="0"/>
            <a:endCxn id="12" idx="5"/>
          </p:cNvCxnSpPr>
          <p:nvPr/>
        </p:nvCxnSpPr>
        <p:spPr>
          <a:xfrm flipH="1" flipV="1">
            <a:off x="4812423" y="3529025"/>
            <a:ext cx="1055721" cy="1268127"/>
          </a:xfrm>
          <a:prstGeom prst="line">
            <a:avLst/>
          </a:prstGeom>
          <a:ln w="2222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H="1" flipV="1">
            <a:off x="5076056" y="3429000"/>
            <a:ext cx="2952328" cy="1224136"/>
          </a:xfrm>
          <a:prstGeom prst="line">
            <a:avLst/>
          </a:prstGeom>
          <a:ln w="2222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179512" y="5589240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646=280+366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2123728" y="5805264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415=239+176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4788024" y="5733256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671=291+380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7055768" y="5733256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413=220+193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" name="Right Arrow 91"/>
          <p:cNvSpPr/>
          <p:nvPr/>
        </p:nvSpPr>
        <p:spPr>
          <a:xfrm flipH="1">
            <a:off x="8028384" y="4365104"/>
            <a:ext cx="504056" cy="432048"/>
          </a:xfrm>
          <a:prstGeom prst="rightArrow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Parallel Depth First Search: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1541912"/>
          </a:xfrm>
        </p:spPr>
        <p:txBody>
          <a:bodyPr/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critical issue in parallel depth-first search algorithms is the distribution of the search space among the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processors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2708920"/>
            <a:ext cx="7200800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generic scheme for dynamic load balancing</a:t>
            </a:r>
            <a:endParaRPr lang="en-US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484784"/>
            <a:ext cx="8208912" cy="489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Parallel Depth First Search:</a:t>
            </a:r>
            <a:r>
              <a:rPr lang="en-US" dirty="0" smtClean="0">
                <a:solidFill>
                  <a:schemeClr val="tx1"/>
                </a:solidFill>
              </a:rPr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Important Parameters of Parallel DFS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smtClean="0"/>
              <a:t>Load -Balancing </a:t>
            </a:r>
            <a:r>
              <a:rPr lang="en-US" sz="2400" dirty="0" smtClean="0"/>
              <a:t>Schemas: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Asynchronous  Round Robin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Global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Round  Robin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Random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Polling</a:t>
            </a:r>
          </a:p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Parallel Best first Search: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en-US" dirty="0" smtClean="0"/>
              <a:t>This algorithm contains two main components: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Open list , Close list</a:t>
            </a:r>
          </a:p>
          <a:p>
            <a:pPr>
              <a:buFont typeface="Wingdings" pitchFamily="2" charset="2"/>
              <a:buChar char="ü"/>
            </a:pP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most parallel formulations of BFS, different processors concurrently expand different nodes from the open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list</a:t>
            </a:r>
          </a:p>
          <a:p>
            <a:pPr>
              <a:buFont typeface="Wingdings" pitchFamily="2" charset="2"/>
              <a:buChar char="ü"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Parallel Best first Search: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There are two problems with this approach</a:t>
            </a:r>
          </a:p>
          <a:p>
            <a:endParaRPr lang="en-US" dirty="0" smtClean="0"/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termination criterion of sequential BFS fails for parallel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BFS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Since the open list is accessed for each node expansion, it must be easily accessible to all processors, which can severely limit performance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OutLine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Type Of Search Algorithms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Searching in Artificial Intelligence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Sequential Depth First Search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Sequential Best First Search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Parallel Depth First Search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Parallel Best First Search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Another Parallel Searches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Conclusion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Parallel Best first Search: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89384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general schematic for parallel best-first search using a centralized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strategy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779912" y="2204864"/>
            <a:ext cx="936104" cy="151216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71600" y="3861048"/>
            <a:ext cx="1728192" cy="36004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Lock the list</a:t>
            </a:r>
            <a:endParaRPr lang="en-US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71600" y="4509120"/>
            <a:ext cx="1728192" cy="36004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899592" y="5229200"/>
            <a:ext cx="1800200" cy="36004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Unlock the list</a:t>
            </a:r>
            <a:endParaRPr lang="en-US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" name="Straight Arrow Connector 11"/>
          <p:cNvCxnSpPr>
            <a:stCxn id="8" idx="2"/>
            <a:endCxn id="9" idx="0"/>
          </p:cNvCxnSpPr>
          <p:nvPr/>
        </p:nvCxnSpPr>
        <p:spPr>
          <a:xfrm>
            <a:off x="1835696" y="4221088"/>
            <a:ext cx="0" cy="288032"/>
          </a:xfrm>
          <a:prstGeom prst="straightConnector1">
            <a:avLst/>
          </a:prstGeom>
          <a:ln>
            <a:solidFill>
              <a:schemeClr val="bg2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9" idx="2"/>
            <a:endCxn id="10" idx="0"/>
          </p:cNvCxnSpPr>
          <p:nvPr/>
        </p:nvCxnSpPr>
        <p:spPr>
          <a:xfrm flipH="1">
            <a:off x="1799692" y="4869160"/>
            <a:ext cx="36004" cy="360040"/>
          </a:xfrm>
          <a:prstGeom prst="straightConnector1">
            <a:avLst/>
          </a:prstGeom>
          <a:ln>
            <a:solidFill>
              <a:schemeClr val="bg2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V="1">
            <a:off x="2339752" y="2708920"/>
            <a:ext cx="1440160" cy="115212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7" idx="1"/>
          </p:cNvCxnSpPr>
          <p:nvPr/>
        </p:nvCxnSpPr>
        <p:spPr>
          <a:xfrm flipH="1">
            <a:off x="2699792" y="2960948"/>
            <a:ext cx="1080120" cy="9001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 flipV="1">
            <a:off x="4211960" y="3717032"/>
            <a:ext cx="0" cy="100811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>
            <a:off x="4427984" y="3789040"/>
            <a:ext cx="0" cy="100811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>
            <a:stCxn id="7" idx="3"/>
          </p:cNvCxnSpPr>
          <p:nvPr/>
        </p:nvCxnSpPr>
        <p:spPr>
          <a:xfrm>
            <a:off x="4716016" y="2960948"/>
            <a:ext cx="1368152" cy="162018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 flipH="1" flipV="1">
            <a:off x="4716016" y="2564904"/>
            <a:ext cx="1656184" cy="201622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Rectangle 104"/>
          <p:cNvSpPr/>
          <p:nvPr/>
        </p:nvSpPr>
        <p:spPr>
          <a:xfrm>
            <a:off x="3419872" y="4797152"/>
            <a:ext cx="1728192" cy="36004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Lock the list</a:t>
            </a:r>
            <a:endParaRPr lang="en-US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3419872" y="5445224"/>
            <a:ext cx="1728192" cy="36004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Rectangle 106"/>
          <p:cNvSpPr/>
          <p:nvPr/>
        </p:nvSpPr>
        <p:spPr>
          <a:xfrm>
            <a:off x="3347864" y="6165304"/>
            <a:ext cx="1800200" cy="36004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Unlock the list</a:t>
            </a:r>
            <a:endParaRPr lang="en-US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8" name="Straight Arrow Connector 107"/>
          <p:cNvCxnSpPr>
            <a:stCxn id="105" idx="2"/>
            <a:endCxn id="106" idx="0"/>
          </p:cNvCxnSpPr>
          <p:nvPr/>
        </p:nvCxnSpPr>
        <p:spPr>
          <a:xfrm>
            <a:off x="4283968" y="5157192"/>
            <a:ext cx="0" cy="288032"/>
          </a:xfrm>
          <a:prstGeom prst="straightConnector1">
            <a:avLst/>
          </a:prstGeom>
          <a:ln>
            <a:solidFill>
              <a:schemeClr val="bg2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>
            <a:stCxn id="106" idx="2"/>
            <a:endCxn id="107" idx="0"/>
          </p:cNvCxnSpPr>
          <p:nvPr/>
        </p:nvCxnSpPr>
        <p:spPr>
          <a:xfrm flipH="1">
            <a:off x="4247964" y="5805264"/>
            <a:ext cx="36004" cy="360040"/>
          </a:xfrm>
          <a:prstGeom prst="straightConnector1">
            <a:avLst/>
          </a:prstGeom>
          <a:ln>
            <a:solidFill>
              <a:schemeClr val="bg2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Rectangle 116"/>
          <p:cNvSpPr/>
          <p:nvPr/>
        </p:nvSpPr>
        <p:spPr>
          <a:xfrm>
            <a:off x="6300192" y="4581128"/>
            <a:ext cx="1728192" cy="36004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Lock the list</a:t>
            </a:r>
            <a:endParaRPr lang="en-US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8" name="Rectangle 117"/>
          <p:cNvSpPr/>
          <p:nvPr/>
        </p:nvSpPr>
        <p:spPr>
          <a:xfrm>
            <a:off x="6300192" y="5229200"/>
            <a:ext cx="1728192" cy="36004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Rectangle 118"/>
          <p:cNvSpPr/>
          <p:nvPr/>
        </p:nvSpPr>
        <p:spPr>
          <a:xfrm>
            <a:off x="6228184" y="5949280"/>
            <a:ext cx="1800200" cy="36004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Unlock the list</a:t>
            </a:r>
            <a:endParaRPr lang="en-US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0" name="Straight Arrow Connector 119"/>
          <p:cNvCxnSpPr>
            <a:stCxn id="117" idx="2"/>
            <a:endCxn id="118" idx="0"/>
          </p:cNvCxnSpPr>
          <p:nvPr/>
        </p:nvCxnSpPr>
        <p:spPr>
          <a:xfrm>
            <a:off x="7164288" y="4941168"/>
            <a:ext cx="0" cy="288032"/>
          </a:xfrm>
          <a:prstGeom prst="straightConnector1">
            <a:avLst/>
          </a:prstGeom>
          <a:ln>
            <a:solidFill>
              <a:schemeClr val="bg2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Arrow Connector 120"/>
          <p:cNvCxnSpPr>
            <a:stCxn id="118" idx="2"/>
            <a:endCxn id="119" idx="0"/>
          </p:cNvCxnSpPr>
          <p:nvPr/>
        </p:nvCxnSpPr>
        <p:spPr>
          <a:xfrm flipH="1">
            <a:off x="7128284" y="5589240"/>
            <a:ext cx="36004" cy="360040"/>
          </a:xfrm>
          <a:prstGeom prst="straightConnector1">
            <a:avLst/>
          </a:prstGeom>
          <a:ln>
            <a:solidFill>
              <a:schemeClr val="bg2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Oval 121"/>
          <p:cNvSpPr/>
          <p:nvPr/>
        </p:nvSpPr>
        <p:spPr>
          <a:xfrm>
            <a:off x="179512" y="5661248"/>
            <a:ext cx="720080" cy="72008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p1</a:t>
            </a:r>
            <a:endParaRPr lang="en-US" dirty="0"/>
          </a:p>
        </p:txBody>
      </p:sp>
      <p:sp>
        <p:nvSpPr>
          <p:cNvPr id="123" name="Oval 122"/>
          <p:cNvSpPr/>
          <p:nvPr/>
        </p:nvSpPr>
        <p:spPr>
          <a:xfrm>
            <a:off x="5220072" y="5877272"/>
            <a:ext cx="720080" cy="72008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p2</a:t>
            </a:r>
            <a:endParaRPr lang="en-US" dirty="0"/>
          </a:p>
        </p:txBody>
      </p:sp>
      <p:sp>
        <p:nvSpPr>
          <p:cNvPr id="124" name="Oval 123"/>
          <p:cNvSpPr/>
          <p:nvPr/>
        </p:nvSpPr>
        <p:spPr>
          <a:xfrm>
            <a:off x="6876256" y="3861048"/>
            <a:ext cx="720080" cy="72008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Parallel Best first Search: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One way to avoid the contention due to a centralized open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list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is to let each processor have a local open list.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processors must communicate among themselves to minimize unnecessary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search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Parallel Best first Search: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Communication Strategies for Parallel Best-First Tree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Search</a:t>
            </a:r>
          </a:p>
          <a:p>
            <a:r>
              <a:rPr lang="en-US" dirty="0" smtClean="0"/>
              <a:t>random communication </a:t>
            </a:r>
            <a:r>
              <a:rPr lang="en-US" dirty="0" smtClean="0"/>
              <a:t>strategy</a:t>
            </a:r>
          </a:p>
          <a:p>
            <a:r>
              <a:rPr lang="en-US" dirty="0" smtClean="0"/>
              <a:t>ring communication </a:t>
            </a:r>
            <a:r>
              <a:rPr lang="en-US" dirty="0" smtClean="0"/>
              <a:t>strategy</a:t>
            </a:r>
          </a:p>
          <a:p>
            <a:r>
              <a:rPr lang="en-US" dirty="0" smtClean="0"/>
              <a:t>blackboard communication strategy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Parallel Binary Search Algorithm: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We have an ordered array ,we have two processors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We part our array to  P+1 parts , where p is number of processors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/>
          </p:cNvGraphicFramePr>
          <p:nvPr/>
        </p:nvGraphicFramePr>
        <p:xfrm>
          <a:off x="467544" y="3356992"/>
          <a:ext cx="7128792" cy="67769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792088"/>
                <a:gridCol w="792088"/>
                <a:gridCol w="792088"/>
                <a:gridCol w="792088"/>
                <a:gridCol w="792088"/>
                <a:gridCol w="792088"/>
                <a:gridCol w="792088"/>
                <a:gridCol w="792088"/>
                <a:gridCol w="792088"/>
              </a:tblGrid>
              <a:tr h="67769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ight Brace 4"/>
          <p:cNvSpPr/>
          <p:nvPr/>
        </p:nvSpPr>
        <p:spPr>
          <a:xfrm rot="5400000">
            <a:off x="1295636" y="3248980"/>
            <a:ext cx="720080" cy="2376264"/>
          </a:xfrm>
          <a:prstGeom prst="rightBrace">
            <a:avLst>
              <a:gd name="adj1" fmla="val 8333"/>
              <a:gd name="adj2" fmla="val 48884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Brace 5"/>
          <p:cNvSpPr/>
          <p:nvPr/>
        </p:nvSpPr>
        <p:spPr>
          <a:xfrm rot="5400000">
            <a:off x="3635896" y="3284984"/>
            <a:ext cx="720080" cy="230425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Brace 6"/>
          <p:cNvSpPr/>
          <p:nvPr/>
        </p:nvSpPr>
        <p:spPr>
          <a:xfrm rot="5400000">
            <a:off x="6084168" y="3284984"/>
            <a:ext cx="720080" cy="230425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331640" y="5085184"/>
            <a:ext cx="720080" cy="504056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p1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3635896" y="5085184"/>
            <a:ext cx="648072" cy="504056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p2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References: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Introduction to parallel </a:t>
            </a:r>
            <a:r>
              <a:rPr lang="en-US" dirty="0" err="1" smtClean="0"/>
              <a:t>computings,addison</a:t>
            </a:r>
            <a:r>
              <a:rPr lang="en-US" dirty="0" smtClean="0"/>
              <a:t> </a:t>
            </a:r>
            <a:r>
              <a:rPr lang="en-US" dirty="0" err="1" smtClean="0"/>
              <a:t>wesley,second</a:t>
            </a:r>
            <a:r>
              <a:rPr lang="en-US" dirty="0" smtClean="0"/>
              <a:t> edition</a:t>
            </a:r>
          </a:p>
          <a:p>
            <a:r>
              <a:rPr lang="en-US" dirty="0" smtClean="0"/>
              <a:t>Akihiro </a:t>
            </a:r>
            <a:r>
              <a:rPr lang="en-US" dirty="0" err="1" smtClean="0"/>
              <a:t>kishimato</a:t>
            </a:r>
            <a:r>
              <a:rPr lang="en-US" dirty="0" smtClean="0"/>
              <a:t>;</a:t>
            </a:r>
            <a:r>
              <a:rPr lang="en-US" dirty="0" smtClean="0"/>
              <a:t> </a:t>
            </a:r>
            <a:r>
              <a:rPr lang="en-US" dirty="0" err="1" smtClean="0"/>
              <a:t>alex</a:t>
            </a:r>
            <a:r>
              <a:rPr lang="en-US" dirty="0" smtClean="0"/>
              <a:t> </a:t>
            </a:r>
            <a:r>
              <a:rPr lang="en-US" dirty="0" err="1" smtClean="0"/>
              <a:t>fukunaga</a:t>
            </a:r>
            <a:r>
              <a:rPr lang="en-US" dirty="0" smtClean="0"/>
              <a:t>;</a:t>
            </a:r>
            <a:r>
              <a:rPr lang="en-US" dirty="0" smtClean="0"/>
              <a:t> </a:t>
            </a:r>
            <a:r>
              <a:rPr lang="en-US" dirty="0" err="1" smtClean="0"/>
              <a:t>adi</a:t>
            </a:r>
            <a:r>
              <a:rPr lang="en-US" dirty="0" smtClean="0"/>
              <a:t> </a:t>
            </a:r>
            <a:r>
              <a:rPr lang="en-US" dirty="0" err="1" smtClean="0"/>
              <a:t>botea</a:t>
            </a:r>
            <a:r>
              <a:rPr lang="en-US" dirty="0" smtClean="0"/>
              <a:t>; “</a:t>
            </a:r>
            <a:r>
              <a:rPr lang="en-US" dirty="0" err="1" smtClean="0"/>
              <a:t>Sclable,parallel</a:t>
            </a:r>
            <a:r>
              <a:rPr lang="en-US" dirty="0" smtClean="0"/>
              <a:t> best first search for optimal sequential planning”</a:t>
            </a:r>
          </a:p>
          <a:p>
            <a:r>
              <a:rPr lang="en-US" dirty="0" smtClean="0"/>
              <a:t>Artificial </a:t>
            </a:r>
            <a:r>
              <a:rPr lang="en-US" dirty="0" err="1" smtClean="0"/>
              <a:t>interlligence:A</a:t>
            </a:r>
            <a:r>
              <a:rPr lang="en-US" dirty="0" smtClean="0"/>
              <a:t> modern approach ,</a:t>
            </a:r>
            <a:r>
              <a:rPr lang="en-US" b="1" dirty="0" smtClean="0"/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Russell and Peter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Norvig,third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edition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 introduction to Parallel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algorithm,Joseph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jaja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Type  Of  Search  Algorithm: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We want to Find element 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9-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51720" y="2348880"/>
            <a:ext cx="4464496" cy="385762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Type  Of  Search  Algorithm: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Initial state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Goal state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211960" y="1628800"/>
          <a:ext cx="2808312" cy="1944216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936104"/>
                <a:gridCol w="936104"/>
                <a:gridCol w="936104"/>
              </a:tblGrid>
              <a:tr h="71288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8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7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1288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6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5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18456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211961" y="4149080"/>
          <a:ext cx="2880318" cy="2016224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960106"/>
                <a:gridCol w="960106"/>
                <a:gridCol w="960106"/>
              </a:tblGrid>
              <a:tr h="73928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3928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3765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8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Type  Of  Search  Algorithm:</a:t>
            </a:r>
            <a:endParaRPr lang="en-US" dirty="0"/>
          </a:p>
        </p:txBody>
      </p:sp>
      <p:pic>
        <p:nvPicPr>
          <p:cNvPr id="4" name="Content Placeholder 3" descr="graph.gif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763688" y="2276872"/>
            <a:ext cx="5715000" cy="3514725"/>
          </a:xfrm>
        </p:spPr>
      </p:pic>
      <p:cxnSp>
        <p:nvCxnSpPr>
          <p:cNvPr id="6" name="Straight Arrow Connector 5"/>
          <p:cNvCxnSpPr/>
          <p:nvPr/>
        </p:nvCxnSpPr>
        <p:spPr>
          <a:xfrm>
            <a:off x="827584" y="3284984"/>
            <a:ext cx="864096" cy="0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5508104" y="3861048"/>
            <a:ext cx="0" cy="1080120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Type  Of  Search  Algorithm: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323528" y="2420888"/>
          <a:ext cx="8504240" cy="67769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850424"/>
                <a:gridCol w="850424"/>
                <a:gridCol w="850424"/>
                <a:gridCol w="850424"/>
                <a:gridCol w="850424"/>
                <a:gridCol w="850424"/>
                <a:gridCol w="850424"/>
                <a:gridCol w="850424"/>
                <a:gridCol w="850424"/>
                <a:gridCol w="850424"/>
              </a:tblGrid>
              <a:tr h="67769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95536" y="1628800"/>
            <a:ext cx="7128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Find the Largest key  Or  Smallest  key  in the array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5536" y="3429000"/>
            <a:ext cx="8352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Find  the  Special key   in  an  Ordered  Array  or Binary Search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Content Placeholder 3"/>
          <p:cNvGraphicFramePr>
            <a:graphicFrameLocks/>
          </p:cNvGraphicFramePr>
          <p:nvPr/>
        </p:nvGraphicFramePr>
        <p:xfrm>
          <a:off x="395536" y="4365104"/>
          <a:ext cx="8504240" cy="67769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850424"/>
                <a:gridCol w="850424"/>
                <a:gridCol w="850424"/>
                <a:gridCol w="850424"/>
                <a:gridCol w="850424"/>
                <a:gridCol w="850424"/>
                <a:gridCol w="850424"/>
                <a:gridCol w="850424"/>
                <a:gridCol w="850424"/>
                <a:gridCol w="850424"/>
              </a:tblGrid>
              <a:tr h="67769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534400" cy="75895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Searching  in Artificial Intelligence: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There are Some Agents in  AI  for solving problems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We don’t have any knowledge about problem so we called this un-informed approach 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We have some knowledge about problem so we called this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Informed approach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Un-Informed Approach: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Depth First Search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Bread First Search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What is Depth First Search?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Sequential Depth first Search: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Check each node ,Is it a goal node? if not expand it</a:t>
            </a:r>
          </a:p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987824" y="2276872"/>
            <a:ext cx="936104" cy="720080"/>
          </a:xfrm>
          <a:prstGeom prst="ellipse">
            <a:avLst/>
          </a:prstGeom>
          <a:solidFill>
            <a:schemeClr val="bg1">
              <a:lumMod val="65000"/>
            </a:schemeClr>
          </a:solidFill>
          <a:ln w="254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4716016" y="3645024"/>
            <a:ext cx="936104" cy="720080"/>
          </a:xfrm>
          <a:prstGeom prst="ellipse">
            <a:avLst/>
          </a:prstGeom>
          <a:solidFill>
            <a:schemeClr val="bg1">
              <a:lumMod val="65000"/>
            </a:schemeClr>
          </a:solidFill>
          <a:ln w="254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1187624" y="3645024"/>
            <a:ext cx="936104" cy="720080"/>
          </a:xfrm>
          <a:prstGeom prst="ellipse">
            <a:avLst/>
          </a:prstGeom>
          <a:solidFill>
            <a:schemeClr val="bg1">
              <a:lumMod val="65000"/>
            </a:schemeClr>
          </a:solidFill>
          <a:ln w="254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915816" y="3717032"/>
            <a:ext cx="936104" cy="720080"/>
          </a:xfrm>
          <a:prstGeom prst="ellipse">
            <a:avLst/>
          </a:prstGeom>
          <a:solidFill>
            <a:schemeClr val="bg1">
              <a:lumMod val="65000"/>
            </a:schemeClr>
          </a:solidFill>
          <a:ln w="254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95536" y="5373216"/>
            <a:ext cx="936104" cy="720080"/>
          </a:xfrm>
          <a:prstGeom prst="ellipse">
            <a:avLst/>
          </a:prstGeom>
          <a:solidFill>
            <a:schemeClr val="bg1">
              <a:lumMod val="65000"/>
            </a:schemeClr>
          </a:solidFill>
          <a:ln w="254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0" name="Straight Connector 9"/>
          <p:cNvCxnSpPr>
            <a:stCxn id="4" idx="2"/>
          </p:cNvCxnSpPr>
          <p:nvPr/>
        </p:nvCxnSpPr>
        <p:spPr>
          <a:xfrm flipH="1">
            <a:off x="1835696" y="2636912"/>
            <a:ext cx="1152128" cy="108012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4" idx="4"/>
            <a:endCxn id="7" idx="0"/>
          </p:cNvCxnSpPr>
          <p:nvPr/>
        </p:nvCxnSpPr>
        <p:spPr>
          <a:xfrm flipH="1">
            <a:off x="3383868" y="2996952"/>
            <a:ext cx="72008" cy="72008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4" idx="6"/>
            <a:endCxn id="5" idx="0"/>
          </p:cNvCxnSpPr>
          <p:nvPr/>
        </p:nvCxnSpPr>
        <p:spPr>
          <a:xfrm>
            <a:off x="3923928" y="2636912"/>
            <a:ext cx="1260140" cy="100811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6" idx="4"/>
            <a:endCxn id="8" idx="0"/>
          </p:cNvCxnSpPr>
          <p:nvPr/>
        </p:nvCxnSpPr>
        <p:spPr>
          <a:xfrm flipH="1">
            <a:off x="863588" y="4365104"/>
            <a:ext cx="792088" cy="100811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7955</TotalTime>
  <Words>647</Words>
  <Application>Microsoft Office PowerPoint</Application>
  <PresentationFormat>On-screen Show (4:3)</PresentationFormat>
  <Paragraphs>170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Civic</vt:lpstr>
      <vt:lpstr>Parallel Search Algorithm</vt:lpstr>
      <vt:lpstr>OutLine:</vt:lpstr>
      <vt:lpstr>Type  Of  Search  Algorithm:</vt:lpstr>
      <vt:lpstr>Type  Of  Search  Algorithm:</vt:lpstr>
      <vt:lpstr>Type  Of  Search  Algorithm:</vt:lpstr>
      <vt:lpstr>Type  Of  Search  Algorithm:</vt:lpstr>
      <vt:lpstr> Searching  in Artificial Intelligence:</vt:lpstr>
      <vt:lpstr>Un-Informed Approach:</vt:lpstr>
      <vt:lpstr>Sequential Depth first Search:</vt:lpstr>
      <vt:lpstr>Sequential Depth first Search:</vt:lpstr>
      <vt:lpstr>Sequential Best First Search:</vt:lpstr>
      <vt:lpstr>Sequential Best First Search:</vt:lpstr>
      <vt:lpstr>Sequential Best First Search:</vt:lpstr>
      <vt:lpstr>Sequential Best First Search:</vt:lpstr>
      <vt:lpstr>Parallel Depth First Search:</vt:lpstr>
      <vt:lpstr>A generic scheme for dynamic load balancing</vt:lpstr>
      <vt:lpstr> Parallel Depth First Search::</vt:lpstr>
      <vt:lpstr>Parallel Best first Search:</vt:lpstr>
      <vt:lpstr>Parallel Best first Search:</vt:lpstr>
      <vt:lpstr>Parallel Best first Search:</vt:lpstr>
      <vt:lpstr>Parallel Best first Search:</vt:lpstr>
      <vt:lpstr>Parallel Best first Search:</vt:lpstr>
      <vt:lpstr>Parallel Binary Search Algorithm:</vt:lpstr>
      <vt:lpstr>References: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Parallel Search Algorithm</dc:title>
  <dc:creator>AMIN</dc:creator>
  <cp:lastModifiedBy>AMIN</cp:lastModifiedBy>
  <cp:revision>536</cp:revision>
  <dcterms:created xsi:type="dcterms:W3CDTF">2012-06-06T15:37:42Z</dcterms:created>
  <dcterms:modified xsi:type="dcterms:W3CDTF">2012-06-12T04:12:58Z</dcterms:modified>
</cp:coreProperties>
</file>